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12.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15.xml" ContentType="application/vnd.openxmlformats-officedocument.themeOverride+xml"/>
  <Override PartName="/ppt/theme/themeOverride24.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theme/themeOverride2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heme/themeOverride29.xml" ContentType="application/vnd.openxmlformats-officedocument.themeOverride+xml"/>
  <Override PartName="/ppt/slideLayouts/slideLayout10.xml" ContentType="application/vnd.openxmlformats-officedocument.presentationml.slideLayout+xml"/>
  <Default Extension="vml" ContentType="application/vnd.openxmlformats-officedocument.vmlDrawing"/>
  <Override PartName="/ppt/theme/themeOverride18.xml" ContentType="application/vnd.openxmlformats-officedocument.themeOverride+xml"/>
  <Override PartName="/ppt/theme/themeOverride27.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503" r:id="rId2"/>
    <p:sldId id="459" r:id="rId3"/>
    <p:sldId id="260" r:id="rId4"/>
    <p:sldId id="812" r:id="rId5"/>
    <p:sldId id="820" r:id="rId6"/>
    <p:sldId id="813" r:id="rId7"/>
    <p:sldId id="814" r:id="rId8"/>
    <p:sldId id="815" r:id="rId9"/>
    <p:sldId id="816" r:id="rId10"/>
    <p:sldId id="818" r:id="rId11"/>
    <p:sldId id="819" r:id="rId12"/>
    <p:sldId id="822" r:id="rId13"/>
    <p:sldId id="823" r:id="rId14"/>
    <p:sldId id="824" r:id="rId15"/>
    <p:sldId id="825" r:id="rId16"/>
    <p:sldId id="826" r:id="rId17"/>
    <p:sldId id="827" r:id="rId18"/>
    <p:sldId id="828" r:id="rId19"/>
    <p:sldId id="829" r:id="rId20"/>
    <p:sldId id="830" r:id="rId21"/>
    <p:sldId id="831" r:id="rId22"/>
    <p:sldId id="832" r:id="rId23"/>
    <p:sldId id="833" r:id="rId24"/>
    <p:sldId id="835" r:id="rId25"/>
    <p:sldId id="834" r:id="rId26"/>
    <p:sldId id="836" r:id="rId27"/>
    <p:sldId id="837" r:id="rId28"/>
    <p:sldId id="838" r:id="rId29"/>
    <p:sldId id="842" r:id="rId30"/>
    <p:sldId id="839" r:id="rId31"/>
    <p:sldId id="840" r:id="rId32"/>
    <p:sldId id="841" r:id="rId33"/>
    <p:sldId id="669" r:id="rId34"/>
    <p:sldId id="844" r:id="rId35"/>
    <p:sldId id="84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00"/>
    <a:srgbClr val="FF0000"/>
    <a:srgbClr val="FF00FF"/>
    <a:srgbClr val="FF0066"/>
    <a:srgbClr val="0000FF"/>
    <a:srgbClr val="006600"/>
    <a:srgbClr val="D68B1C"/>
    <a:srgbClr val="0033CC"/>
    <a:srgbClr val="66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0080" autoAdjust="0"/>
  </p:normalViewPr>
  <p:slideViewPr>
    <p:cSldViewPr>
      <p:cViewPr>
        <p:scale>
          <a:sx n="66" d="100"/>
          <a:sy n="66" d="100"/>
        </p:scale>
        <p:origin x="-1290" y="1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016F2-B6ED-42E5-8E54-3C6B19592197}" type="datetimeFigureOut">
              <a:rPr lang="en-US" smtClean="0"/>
              <a:pPr/>
              <a:t>10/22/2020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05696F-DCF2-4690-8A98-9515D05694EB}"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10/22/2020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7FD8E3DC-0B46-48CA-85FC-1799844C0218}" type="slidenum">
              <a:rPr lang="en-IN" smtClean="0"/>
              <a:pPr/>
              <a:t>32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3.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3.v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428728" y="5214950"/>
            <a:ext cx="7358114" cy="1357322"/>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a:t>
            </a:r>
            <a:r>
              <a:rPr lang="en-US" sz="4000" b="1" u="sng" dirty="0" smtClean="0">
                <a:solidFill>
                  <a:srgbClr val="FFFF00"/>
                </a:solidFill>
                <a:effectLst>
                  <a:outerShdw blurRad="38100" dist="38100" dir="2700000" algn="tl">
                    <a:srgbClr val="000000">
                      <a:alpha val="43137"/>
                    </a:srgbClr>
                  </a:outerShdw>
                </a:effectLst>
              </a:rPr>
              <a:t>10 </a:t>
            </a:r>
            <a:r>
              <a:rPr lang="en-US" sz="4000" b="1" u="sng" dirty="0" smtClean="0">
                <a:solidFill>
                  <a:srgbClr val="FFFF00"/>
                </a:solidFill>
                <a:effectLst>
                  <a:outerShdw blurRad="38100" dist="38100" dir="2700000" algn="tl">
                    <a:srgbClr val="000000">
                      <a:alpha val="43137"/>
                    </a:srgbClr>
                  </a:outerShdw>
                </a:effectLst>
              </a:rPr>
              <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EXCEPTIONAL HANDLING</a:t>
            </a:r>
            <a:endParaRPr lang="en-US" sz="4000" b="1" u="sng" dirty="0">
              <a:solidFill>
                <a:srgbClr val="FFFF00"/>
              </a:solidFill>
              <a:effectLst>
                <a:outerShdw blurRad="38100" dist="38100" dir="2700000" algn="tl">
                  <a:srgbClr val="000000">
                    <a:alpha val="43137"/>
                  </a:srgbClr>
                </a:outerShdw>
              </a:effectLst>
            </a:endParaRPr>
          </a:p>
        </p:txBody>
      </p:sp>
      <p:pic>
        <p:nvPicPr>
          <p:cNvPr id="41" name="Picture 2" descr="C:\Users\Sainik\Desktop\1375575119python article.jpg"/>
          <p:cNvPicPr>
            <a:picLocks noChangeAspect="1" noChangeArrowheads="1"/>
          </p:cNvPicPr>
          <p:nvPr/>
        </p:nvPicPr>
        <p:blipFill>
          <a:blip r:embed="rId3" cstate="print"/>
          <a:srcRect/>
          <a:stretch>
            <a:fillRect/>
          </a:stretch>
        </p:blipFill>
        <p:spPr bwMode="auto">
          <a:xfrm>
            <a:off x="1785918" y="357166"/>
            <a:ext cx="6929486" cy="4757255"/>
          </a:xfrm>
          <a:prstGeom prst="rect">
            <a:avLst/>
          </a:prstGeom>
          <a:ln>
            <a:noFill/>
          </a:ln>
          <a:effectLst>
            <a:softEdge rad="112500"/>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1357290" y="1443835"/>
            <a:ext cx="7329510" cy="5128437"/>
          </a:xfrm>
        </p:spPr>
        <p:txBody>
          <a:bodyPr>
            <a:noAutofit/>
          </a:bodyPr>
          <a:lstStyle/>
          <a:p>
            <a:pPr algn="just" eaLnBrk="1" hangingPunct="1">
              <a:buFontTx/>
              <a:buNone/>
            </a:pPr>
            <a:r>
              <a:rPr lang="en-US" b="1" dirty="0" smtClean="0">
                <a:solidFill>
                  <a:schemeClr val="bg1"/>
                </a:solidFill>
                <a:effectLst>
                  <a:outerShdw blurRad="38100" dist="38100" dir="2700000" algn="tl">
                    <a:srgbClr val="000000">
                      <a:alpha val="43137"/>
                    </a:srgbClr>
                  </a:outerShdw>
                </a:effectLst>
              </a:rPr>
              <a:t>	A Run time error is that occurs during execution of the program. It is caused because of some illegal operation taking place.</a:t>
            </a:r>
          </a:p>
          <a:p>
            <a:pPr algn="just" eaLnBrk="1" hangingPunct="1">
              <a:buFontTx/>
              <a:buNone/>
            </a:pPr>
            <a:r>
              <a:rPr lang="en-US" b="1" dirty="0" smtClean="0">
                <a:solidFill>
                  <a:schemeClr val="bg1"/>
                </a:solidFill>
                <a:effectLst>
                  <a:outerShdw blurRad="38100" dist="38100" dir="2700000" algn="tl">
                    <a:srgbClr val="000000">
                      <a:alpha val="43137"/>
                    </a:srgbClr>
                  </a:outerShdw>
                </a:effectLst>
              </a:rPr>
              <a:t>	For example </a:t>
            </a:r>
          </a:p>
          <a:p>
            <a:pPr algn="just" eaLnBrk="1" hangingPunct="1">
              <a:buFontTx/>
              <a:buNone/>
            </a:pPr>
            <a:r>
              <a:rPr lang="en-US" b="1" dirty="0" smtClean="0">
                <a:solidFill>
                  <a:schemeClr val="bg1"/>
                </a:solidFill>
                <a:effectLst>
                  <a:outerShdw blurRad="38100" dist="38100" dir="2700000" algn="tl">
                    <a:srgbClr val="000000">
                      <a:alpha val="43137"/>
                    </a:srgbClr>
                  </a:outerShdw>
                </a:effectLst>
              </a:rPr>
              <a:t>	1. If a program is trying to open a file which does not exists or it could not be opened(meaning file is corrupted), results into an execution error. </a:t>
            </a:r>
          </a:p>
          <a:p>
            <a:pPr eaLnBrk="1" hangingPunct="1">
              <a:buFontTx/>
              <a:buNone/>
            </a:pPr>
            <a:r>
              <a:rPr lang="en-US" b="1" dirty="0" smtClean="0">
                <a:solidFill>
                  <a:schemeClr val="bg1"/>
                </a:solidFill>
                <a:effectLst>
                  <a:outerShdw blurRad="38100" dist="38100" dir="2700000" algn="tl">
                    <a:srgbClr val="000000">
                      <a:alpha val="43137"/>
                    </a:srgbClr>
                  </a:outerShdw>
                </a:effectLst>
              </a:rPr>
              <a:t> 	2. An expression is trying to divide a number by zero are </a:t>
            </a:r>
            <a:r>
              <a:rPr lang="en-US" b="1" dirty="0" smtClean="0">
                <a:solidFill>
                  <a:srgbClr val="FFFF00"/>
                </a:solidFill>
                <a:effectLst>
                  <a:outerShdw blurRad="38100" dist="38100" dir="2700000" algn="tl">
                    <a:srgbClr val="000000">
                      <a:alpha val="43137"/>
                    </a:srgbClr>
                  </a:outerShdw>
                </a:effectLst>
              </a:rPr>
              <a:t>RUN TIME ERRORS.</a:t>
            </a:r>
          </a:p>
        </p:txBody>
      </p:sp>
      <p:sp>
        <p:nvSpPr>
          <p:cNvPr id="5" name="Rectangle 2"/>
          <p:cNvSpPr txBox="1">
            <a:spLocks noChangeArrowheads="1"/>
          </p:cNvSpPr>
          <p:nvPr/>
        </p:nvSpPr>
        <p:spPr>
          <a:xfrm>
            <a:off x="1214414" y="285728"/>
            <a:ext cx="7358114"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3. </a:t>
            </a:r>
            <a:r>
              <a:rPr lang="en-US" sz="3200" b="1" dirty="0" smtClean="0">
                <a:solidFill>
                  <a:schemeClr val="bg1"/>
                </a:solidFill>
              </a:rPr>
              <a:t>Run Time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1428728" y="1443835"/>
            <a:ext cx="7258072" cy="4914123"/>
          </a:xfrm>
        </p:spPr>
        <p:txBody>
          <a:bodyPr>
            <a:noAutofit/>
          </a:bodyPr>
          <a:lstStyle/>
          <a:p>
            <a:pPr algn="just" eaLnBrk="1" hangingPunct="1">
              <a:lnSpc>
                <a:spcPct val="90000"/>
              </a:lnSpc>
            </a:pPr>
            <a:r>
              <a:rPr lang="en-US" sz="3200" b="1" dirty="0" smtClean="0">
                <a:solidFill>
                  <a:schemeClr val="bg1"/>
                </a:solidFill>
                <a:effectLst>
                  <a:outerShdw blurRad="38100" dist="38100" dir="2700000" algn="tl">
                    <a:srgbClr val="000000">
                      <a:alpha val="43137"/>
                    </a:srgbClr>
                  </a:outerShdw>
                </a:effectLst>
              </a:rPr>
              <a:t>A Logical Error is that error which is causes a program to produce incorrect or undesired output.</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for instance,</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r>
              <a:rPr lang="en-US" sz="3200" b="1" dirty="0" err="1" smtClean="0">
                <a:solidFill>
                  <a:schemeClr val="bg1"/>
                </a:solidFill>
                <a:effectLst>
                  <a:outerShdw blurRad="38100" dist="38100" dir="2700000" algn="tl">
                    <a:srgbClr val="000000">
                      <a:alpha val="43137"/>
                    </a:srgbClr>
                  </a:outerShdw>
                </a:effectLst>
              </a:rPr>
              <a:t>ctr</a:t>
            </a:r>
            <a:r>
              <a:rPr lang="en-US" sz="3200" b="1" dirty="0" smtClean="0">
                <a:solidFill>
                  <a:schemeClr val="bg1"/>
                </a:solidFill>
                <a:effectLst>
                  <a:outerShdw blurRad="38100" dist="38100" dir="2700000" algn="tl">
                    <a:srgbClr val="000000">
                      <a:alpha val="43137"/>
                    </a:srgbClr>
                  </a:outerShdw>
                </a:effectLst>
              </a:rPr>
              <a:t>=1;</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while(</a:t>
            </a:r>
            <a:r>
              <a:rPr lang="en-US" sz="3200" b="1" dirty="0" err="1" smtClean="0">
                <a:solidFill>
                  <a:schemeClr val="bg1"/>
                </a:solidFill>
                <a:effectLst>
                  <a:outerShdw blurRad="38100" dist="38100" dir="2700000" algn="tl">
                    <a:srgbClr val="000000">
                      <a:alpha val="43137"/>
                    </a:srgbClr>
                  </a:outerShdw>
                </a:effectLst>
              </a:rPr>
              <a:t>ctr</a:t>
            </a:r>
            <a:r>
              <a:rPr lang="en-US" sz="3200" b="1" dirty="0" smtClean="0">
                <a:solidFill>
                  <a:schemeClr val="bg1"/>
                </a:solidFill>
                <a:effectLst>
                  <a:outerShdw blurRad="38100" dist="38100" dir="2700000" algn="tl">
                    <a:srgbClr val="000000">
                      <a:alpha val="43137"/>
                    </a:srgbClr>
                  </a:outerShdw>
                </a:effectLst>
              </a:rPr>
              <a:t>&lt;10):</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print(n *</a:t>
            </a:r>
            <a:r>
              <a:rPr lang="en-US" sz="3200" b="1" dirty="0" err="1" smtClean="0">
                <a:solidFill>
                  <a:schemeClr val="bg1"/>
                </a:solidFill>
                <a:effectLst>
                  <a:outerShdw blurRad="38100" dist="38100" dir="2700000" algn="tl">
                    <a:srgbClr val="000000">
                      <a:alpha val="43137"/>
                    </a:srgbClr>
                  </a:outerShdw>
                </a:effectLst>
              </a:rPr>
              <a:t>ctr</a:t>
            </a:r>
            <a:r>
              <a:rPr lang="en-US" sz="3200" b="1" dirty="0" smtClean="0">
                <a:effectLst>
                  <a:outerShdw blurRad="38100" dist="38100" dir="2700000" algn="tl">
                    <a:srgbClr val="000000">
                      <a:alpha val="43137"/>
                    </a:srgbClr>
                  </a:outerShdw>
                </a:effectLst>
              </a:rPr>
              <a:t>)</a:t>
            </a:r>
            <a:endParaRPr lang="en-US" sz="3200" b="1" dirty="0" smtClean="0">
              <a:solidFill>
                <a:schemeClr val="bg1"/>
              </a:solidFill>
              <a:effectLst>
                <a:outerShdw blurRad="38100" dist="38100" dir="2700000" algn="tl">
                  <a:srgbClr val="000000">
                    <a:alpha val="43137"/>
                  </a:srgbClr>
                </a:outerShdw>
              </a:effectLst>
            </a:endParaRP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p>
        </p:txBody>
      </p:sp>
      <p:sp>
        <p:nvSpPr>
          <p:cNvPr id="5" name="Rectangle 2"/>
          <p:cNvSpPr txBox="1">
            <a:spLocks noChangeArrowheads="1"/>
          </p:cNvSpPr>
          <p:nvPr/>
        </p:nvSpPr>
        <p:spPr>
          <a:xfrm>
            <a:off x="1643042" y="285728"/>
            <a:ext cx="6786610" cy="706475"/>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0" lvl="2" algn="ctr">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4. </a:t>
            </a:r>
            <a:r>
              <a:rPr lang="en-US" sz="3200" b="1" dirty="0" smtClean="0">
                <a:solidFill>
                  <a:schemeClr val="bg1"/>
                </a:solidFill>
              </a:rPr>
              <a:t>Logical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28612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85918"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3" name="Rectangle 2"/>
          <p:cNvSpPr/>
          <p:nvPr/>
        </p:nvSpPr>
        <p:spPr>
          <a:xfrm>
            <a:off x="1428728" y="2690336"/>
            <a:ext cx="7358114" cy="255454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Even if a statement or expression is syntactically correct, it may cause an error when an attempt is made to execute it. Errors detected during execution are called </a:t>
            </a:r>
            <a:r>
              <a:rPr lang="en-IN" sz="3200" b="1" i="1" dirty="0" smtClean="0">
                <a:solidFill>
                  <a:srgbClr val="FFFF00"/>
                </a:solidFill>
                <a:effectLst>
                  <a:outerShdw blurRad="38100" dist="38100" dir="2700000" algn="tl">
                    <a:srgbClr val="000000">
                      <a:alpha val="43137"/>
                    </a:srgbClr>
                  </a:outerShdw>
                </a:effectLst>
              </a:rPr>
              <a:t>exceptions</a:t>
            </a:r>
            <a:endParaRPr lang="en-IN" sz="32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581128" y="1500174"/>
            <a:ext cx="7358114" cy="58477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What is an exception?</a:t>
            </a:r>
            <a:endParaRPr lang="en-IN" sz="3200" b="1" dirty="0">
              <a:solidFill>
                <a:srgbClr val="FFFF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85918"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4" name="Rectangle 3"/>
          <p:cNvSpPr/>
          <p:nvPr/>
        </p:nvSpPr>
        <p:spPr>
          <a:xfrm>
            <a:off x="1581128" y="1500174"/>
            <a:ext cx="7358114" cy="584775"/>
          </a:xfrm>
          <a:prstGeom prst="rect">
            <a:avLst/>
          </a:prstGeom>
        </p:spPr>
        <p:txBody>
          <a:bodyPr wrap="square">
            <a:spAutoFit/>
          </a:bodyPr>
          <a:lstStyle/>
          <a:p>
            <a:r>
              <a:rPr lang="en-IN" sz="3200" b="1" dirty="0" smtClean="0">
                <a:solidFill>
                  <a:schemeClr val="bg1"/>
                </a:solidFill>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For Example</a:t>
            </a:r>
            <a:endParaRPr lang="en-IN" sz="3200" b="1" dirty="0">
              <a:solidFill>
                <a:srgbClr val="FFFF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4" cstate="print"/>
          <a:srcRect l="19216" t="37110" r="47120" b="32617"/>
          <a:stretch>
            <a:fillRect/>
          </a:stretch>
        </p:blipFill>
        <p:spPr bwMode="auto">
          <a:xfrm>
            <a:off x="857224" y="2214554"/>
            <a:ext cx="7770868" cy="392909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85918" y="3071810"/>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4" name="Rectangle 3"/>
          <p:cNvSpPr/>
          <p:nvPr/>
        </p:nvSpPr>
        <p:spPr>
          <a:xfrm>
            <a:off x="1428728" y="1571612"/>
            <a:ext cx="7358114" cy="501675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It is possible to write programs that handle selected exceptions. Look at the following example, which asks the user for input until a valid integer has been entered, but allows the user to interrupt the program (using Control-C or whatever the operating system supports); note that a user-generated interruption is signalled by raising the </a:t>
            </a:r>
            <a:r>
              <a:rPr lang="en-IN" sz="3200" b="1" dirty="0" err="1" smtClean="0">
                <a:solidFill>
                  <a:schemeClr val="bg1"/>
                </a:solidFill>
                <a:effectLst>
                  <a:outerShdw blurRad="38100" dist="38100" dir="2700000" algn="tl">
                    <a:srgbClr val="000000">
                      <a:alpha val="43137"/>
                    </a:srgbClr>
                  </a:outerShdw>
                </a:effectLst>
              </a:rPr>
              <a:t>KeyboardInterrupt</a:t>
            </a:r>
            <a:r>
              <a:rPr lang="en-IN" sz="3200" b="1" dirty="0" smtClean="0">
                <a:solidFill>
                  <a:schemeClr val="bg1"/>
                </a:solidFill>
                <a:effectLst>
                  <a:outerShdw blurRad="38100" dist="38100" dir="2700000" algn="tl">
                    <a:srgbClr val="000000">
                      <a:alpha val="43137"/>
                    </a:srgbClr>
                  </a:outerShdw>
                </a:effectLst>
              </a:rPr>
              <a:t> exception.</a:t>
            </a:r>
            <a:endParaRPr lang="en-IN" sz="3200" b="1" dirty="0">
              <a:solidFill>
                <a:schemeClr val="bg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pic>
        <p:nvPicPr>
          <p:cNvPr id="39938" name="Picture 2"/>
          <p:cNvPicPr>
            <a:picLocks noChangeAspect="1" noChangeArrowheads="1"/>
          </p:cNvPicPr>
          <p:nvPr/>
        </p:nvPicPr>
        <p:blipFill>
          <a:blip r:embed="rId4" cstate="print"/>
          <a:srcRect l="19216" t="37109" r="39605" b="45313"/>
          <a:stretch>
            <a:fillRect/>
          </a:stretch>
        </p:blipFill>
        <p:spPr bwMode="auto">
          <a:xfrm>
            <a:off x="214282" y="2857496"/>
            <a:ext cx="8632092" cy="207170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857224" y="1500174"/>
            <a:ext cx="7358114" cy="584775"/>
          </a:xfrm>
          <a:prstGeom prst="rect">
            <a:avLst/>
          </a:prstGeom>
        </p:spPr>
        <p:txBody>
          <a:bodyPr wrap="square">
            <a:spAutoFit/>
          </a:bodyPr>
          <a:lstStyle/>
          <a:p>
            <a:r>
              <a:rPr lang="en-IN" sz="3200" b="1" dirty="0" smtClean="0">
                <a:solidFill>
                  <a:schemeClr val="bg1"/>
                </a:solidFill>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For Example</a:t>
            </a:r>
            <a:endParaRPr lang="en-IN" sz="3200" b="1" dirty="0">
              <a:solidFill>
                <a:srgbClr val="FFFF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6" name="Rectangle 5"/>
          <p:cNvSpPr/>
          <p:nvPr/>
        </p:nvSpPr>
        <p:spPr>
          <a:xfrm>
            <a:off x="857224" y="1500174"/>
            <a:ext cx="7358114" cy="584775"/>
          </a:xfrm>
          <a:prstGeom prst="rect">
            <a:avLst/>
          </a:prstGeom>
        </p:spPr>
        <p:txBody>
          <a:bodyPr wrap="square">
            <a:spAutoFit/>
          </a:bodyPr>
          <a:lstStyle/>
          <a:p>
            <a:r>
              <a:rPr lang="en-IN" sz="3200" b="1" dirty="0" smtClean="0">
                <a:solidFill>
                  <a:schemeClr val="bg1"/>
                </a:solidFill>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The try statement works as follows.</a:t>
            </a:r>
            <a:endParaRPr lang="en-IN" sz="32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1142976" y="2428868"/>
            <a:ext cx="7643866" cy="3539430"/>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First, the try clause (the statement(s) between the try and except keywords) is executed.</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If no exception occurs, the except clause is skipped and execution of the try statement is finished.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6" name="Rectangle 5"/>
          <p:cNvSpPr/>
          <p:nvPr/>
        </p:nvSpPr>
        <p:spPr>
          <a:xfrm>
            <a:off x="857224" y="1500174"/>
            <a:ext cx="7358114" cy="584775"/>
          </a:xfrm>
          <a:prstGeom prst="rect">
            <a:avLst/>
          </a:prstGeom>
        </p:spPr>
        <p:txBody>
          <a:bodyPr wrap="square">
            <a:spAutoFit/>
          </a:bodyPr>
          <a:lstStyle/>
          <a:p>
            <a:r>
              <a:rPr lang="en-IN" sz="3200" b="1" dirty="0" smtClean="0">
                <a:solidFill>
                  <a:schemeClr val="bg1"/>
                </a:solidFill>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The try statement works as follows.</a:t>
            </a:r>
            <a:endParaRPr lang="en-IN" sz="32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1142976" y="2428868"/>
            <a:ext cx="7643866" cy="304698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If an exception occurs during execution of the try clause, the rest of the clause is skipped. Then if its type matches the exception named after the except keyword, the except clause is executed, and then execution continues after the try statement.</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00034" y="4786322"/>
            <a:ext cx="7358114" cy="859205"/>
          </a:xfrm>
        </p:spPr>
        <p:txBody>
          <a:bodyPr>
            <a:normAutofit/>
          </a:bodyPr>
          <a:lstStyle/>
          <a:p>
            <a:r>
              <a:rPr lang="en-IN" b="1" dirty="0" smtClean="0">
                <a:solidFill>
                  <a:srgbClr val="FFFF00"/>
                </a:solidFill>
                <a:effectLst>
                  <a:outerShdw blurRad="38100" dist="38100" dir="2700000" algn="tl">
                    <a:srgbClr val="000000">
                      <a:alpha val="43137"/>
                    </a:srgbClr>
                  </a:outerShdw>
                </a:effectLst>
              </a:rPr>
              <a:t>Unit 2:</a:t>
            </a:r>
            <a:endParaRPr lang="en-US" dirty="0">
              <a:solidFill>
                <a:srgbClr val="FFFF00"/>
              </a:solidFill>
              <a:effectLst>
                <a:outerShdw blurRad="38100" dist="38100" dir="2700000" algn="tl">
                  <a:srgbClr val="000000">
                    <a:alpha val="43137"/>
                  </a:srgbClr>
                </a:outerShdw>
              </a:effectLst>
            </a:endParaRPr>
          </a:p>
        </p:txBody>
      </p:sp>
      <p:sp>
        <p:nvSpPr>
          <p:cNvPr id="8" name="Subtitle 2"/>
          <p:cNvSpPr>
            <a:spLocks noGrp="1"/>
          </p:cNvSpPr>
          <p:nvPr>
            <p:ph type="subTitle" idx="1"/>
          </p:nvPr>
        </p:nvSpPr>
        <p:spPr>
          <a:xfrm>
            <a:off x="500034" y="5572140"/>
            <a:ext cx="7643866" cy="692579"/>
          </a:xfrm>
        </p:spPr>
        <p:txBody>
          <a:bodyPr>
            <a:normAutofit/>
          </a:bodyPr>
          <a:lstStyle/>
          <a:p>
            <a:r>
              <a:rPr lang="en-IN" sz="3200" b="1" dirty="0" smtClean="0">
                <a:solidFill>
                  <a:srgbClr val="FFFF00"/>
                </a:solidFill>
                <a:effectLst>
                  <a:outerShdw blurRad="38100" dist="38100" dir="2700000" algn="tl">
                    <a:srgbClr val="000000">
                      <a:alpha val="43137"/>
                    </a:srgbClr>
                  </a:outerShdw>
                </a:effectLst>
              </a:rPr>
              <a:t>Computational Thinking and Programming</a:t>
            </a:r>
            <a:endParaRPr lang="en-IN" sz="3200" dirty="0">
              <a:solidFill>
                <a:srgbClr val="FFC000"/>
              </a:solidFill>
              <a:effectLst>
                <a:outerShdw blurRad="38100" dist="38100" dir="2700000" algn="tl">
                  <a:srgbClr val="000000">
                    <a:alpha val="43137"/>
                  </a:srgbClr>
                </a:outerShdw>
              </a:effectLst>
            </a:endParaRPr>
          </a:p>
        </p:txBody>
      </p:sp>
      <p:sp>
        <p:nvSpPr>
          <p:cNvPr id="4" name="Title 1"/>
          <p:cNvSpPr txBox="1">
            <a:spLocks/>
          </p:cNvSpPr>
          <p:nvPr/>
        </p:nvSpPr>
        <p:spPr>
          <a:xfrm>
            <a:off x="500034" y="2857496"/>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6"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6" name="Rectangle 5"/>
          <p:cNvSpPr/>
          <p:nvPr/>
        </p:nvSpPr>
        <p:spPr>
          <a:xfrm>
            <a:off x="857224" y="1500174"/>
            <a:ext cx="7358114" cy="584775"/>
          </a:xfrm>
          <a:prstGeom prst="rect">
            <a:avLst/>
          </a:prstGeom>
        </p:spPr>
        <p:txBody>
          <a:bodyPr wrap="square">
            <a:spAutoFit/>
          </a:bodyPr>
          <a:lstStyle/>
          <a:p>
            <a:r>
              <a:rPr lang="en-IN" sz="3200" b="1" dirty="0" smtClean="0">
                <a:solidFill>
                  <a:schemeClr val="bg1"/>
                </a:solidFill>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The try statement works as follows.</a:t>
            </a:r>
            <a:endParaRPr lang="en-IN" sz="32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1214414" y="2428868"/>
            <a:ext cx="7572428" cy="304698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If an exception occurs which does not match the exception named in the except clause, it is passed on to outer try statements; if no handler is found, it is an unhandled exception and execution stops with a message as shown above.</a:t>
            </a:r>
            <a:endParaRPr lang="en-IN" sz="3200" b="1" dirty="0">
              <a:solidFill>
                <a:schemeClr val="bg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85918" y="3429000"/>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r>
              <a:rPr lang="en-IN" sz="3200" b="1" dirty="0" smtClean="0">
                <a:solidFill>
                  <a:schemeClr val="bg1"/>
                </a:solidFill>
                <a:effectLst>
                  <a:outerShdw blurRad="38100" dist="38100" dir="2700000" algn="tl">
                    <a:srgbClr val="000000">
                      <a:alpha val="43137"/>
                    </a:srgbClr>
                  </a:outerShdw>
                </a:effectLst>
              </a:rPr>
              <a:t>The </a:t>
            </a:r>
            <a:r>
              <a:rPr lang="en-IN" sz="3200" b="1" i="1" dirty="0" smtClean="0">
                <a:solidFill>
                  <a:schemeClr val="bg1"/>
                </a:solidFill>
                <a:effectLst>
                  <a:outerShdw blurRad="38100" dist="38100" dir="2700000" algn="tl">
                    <a:srgbClr val="000000">
                      <a:alpha val="43137"/>
                    </a:srgbClr>
                  </a:outerShdw>
                </a:effectLst>
              </a:rPr>
              <a:t>except</a:t>
            </a:r>
            <a:r>
              <a:rPr lang="en-IN" sz="3200" b="1" dirty="0" smtClean="0">
                <a:solidFill>
                  <a:schemeClr val="bg1"/>
                </a:solidFill>
                <a:effectLst>
                  <a:outerShdw blurRad="38100" dist="38100" dir="2700000" algn="tl">
                    <a:srgbClr val="000000">
                      <a:alpha val="43137"/>
                    </a:srgbClr>
                  </a:outerShdw>
                </a:effectLst>
              </a:rPr>
              <a:t> Clause with No Exceptions</a:t>
            </a:r>
            <a:endParaRPr lang="en-IN" sz="3200" b="1" dirty="0">
              <a:solidFill>
                <a:schemeClr val="bg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r>
              <a:rPr lang="en-IN" sz="3200" b="1" dirty="0" smtClean="0">
                <a:solidFill>
                  <a:schemeClr val="bg1"/>
                </a:solidFill>
                <a:effectLst>
                  <a:outerShdw blurRad="38100" dist="38100" dir="2700000" algn="tl">
                    <a:srgbClr val="000000">
                      <a:alpha val="43137"/>
                    </a:srgbClr>
                  </a:outerShdw>
                </a:effectLst>
              </a:rPr>
              <a:t>The </a:t>
            </a:r>
            <a:r>
              <a:rPr lang="en-IN" sz="3200" b="1" i="1" dirty="0" smtClean="0">
                <a:solidFill>
                  <a:schemeClr val="bg1"/>
                </a:solidFill>
                <a:effectLst>
                  <a:outerShdw blurRad="38100" dist="38100" dir="2700000" algn="tl">
                    <a:srgbClr val="000000">
                      <a:alpha val="43137"/>
                    </a:srgbClr>
                  </a:outerShdw>
                </a:effectLst>
              </a:rPr>
              <a:t>except</a:t>
            </a:r>
            <a:r>
              <a:rPr lang="en-IN" sz="3200" b="1" dirty="0" smtClean="0">
                <a:solidFill>
                  <a:schemeClr val="bg1"/>
                </a:solidFill>
                <a:effectLst>
                  <a:outerShdw blurRad="38100" dist="38100" dir="2700000" algn="tl">
                    <a:srgbClr val="000000">
                      <a:alpha val="43137"/>
                    </a:srgbClr>
                  </a:outerShdw>
                </a:effectLst>
              </a:rPr>
              <a:t> Clause with No Exceptions</a:t>
            </a:r>
            <a:endParaRPr lang="en-IN" sz="3200"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1357290" y="1214422"/>
            <a:ext cx="7429552" cy="5509200"/>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You can also use the except statement with no exceptions defined as follows:</a:t>
            </a:r>
          </a:p>
          <a:p>
            <a:pPr algn="just"/>
            <a:r>
              <a:rPr lang="en-IN" sz="3200" b="1" dirty="0" smtClean="0">
                <a:solidFill>
                  <a:srgbClr val="FFFF00"/>
                </a:solidFill>
                <a:effectLst>
                  <a:outerShdw blurRad="38100" dist="38100" dir="2700000" algn="tl">
                    <a:srgbClr val="000000">
                      <a:alpha val="43137"/>
                    </a:srgbClr>
                  </a:outerShdw>
                </a:effectLst>
              </a:rPr>
              <a:t>    try: </a:t>
            </a:r>
          </a:p>
          <a:p>
            <a:pPr algn="just"/>
            <a:r>
              <a:rPr lang="en-IN" sz="3200" b="1" dirty="0" smtClean="0">
                <a:solidFill>
                  <a:schemeClr val="bg1"/>
                </a:solidFill>
                <a:effectLst>
                  <a:outerShdw blurRad="38100" dist="38100" dir="2700000" algn="tl">
                    <a:srgbClr val="000000">
                      <a:alpha val="43137"/>
                    </a:srgbClr>
                  </a:outerShdw>
                </a:effectLst>
              </a:rPr>
              <a:t>	You do your operations here; </a:t>
            </a:r>
          </a:p>
          <a:p>
            <a:pPr algn="just"/>
            <a:r>
              <a:rPr lang="en-IN" sz="3200" b="1" dirty="0" smtClean="0">
                <a:solidFill>
                  <a:srgbClr val="FFFF00"/>
                </a:solidFill>
                <a:effectLst>
                  <a:outerShdw blurRad="38100" dist="38100" dir="2700000" algn="tl">
                    <a:srgbClr val="000000">
                      <a:alpha val="43137"/>
                    </a:srgbClr>
                  </a:outerShdw>
                </a:effectLst>
              </a:rPr>
              <a:t>    except: </a:t>
            </a:r>
          </a:p>
          <a:p>
            <a:pPr algn="just"/>
            <a:r>
              <a:rPr lang="en-IN" sz="3200" b="1" dirty="0" smtClean="0">
                <a:solidFill>
                  <a:schemeClr val="bg1"/>
                </a:solidFill>
                <a:effectLst>
                  <a:outerShdw blurRad="38100" dist="38100" dir="2700000" algn="tl">
                    <a:srgbClr val="000000">
                      <a:alpha val="43137"/>
                    </a:srgbClr>
                  </a:outerShdw>
                </a:effectLst>
              </a:rPr>
              <a:t>	If there is any exception, then 	execute this block…..</a:t>
            </a:r>
          </a:p>
          <a:p>
            <a:pPr algn="just"/>
            <a:r>
              <a:rPr lang="en-IN" sz="3200" b="1" dirty="0" smtClean="0">
                <a:solidFill>
                  <a:srgbClr val="FFFF00"/>
                </a:solidFill>
                <a:effectLst>
                  <a:outerShdw blurRad="38100" dist="38100" dir="2700000" algn="tl">
                    <a:srgbClr val="000000">
                      <a:alpha val="43137"/>
                    </a:srgbClr>
                  </a:outerShdw>
                </a:effectLst>
              </a:rPr>
              <a:t>    else: </a:t>
            </a:r>
          </a:p>
          <a:p>
            <a:pPr algn="just"/>
            <a:r>
              <a:rPr lang="en-IN" sz="3200" b="1" dirty="0" smtClean="0">
                <a:solidFill>
                  <a:schemeClr val="bg1"/>
                </a:solidFill>
                <a:effectLst>
                  <a:outerShdw blurRad="38100" dist="38100" dir="2700000" algn="tl">
                    <a:srgbClr val="000000">
                      <a:alpha val="43137"/>
                    </a:srgbClr>
                  </a:outerShdw>
                </a:effectLst>
              </a:rPr>
              <a:t>	If there is no exception then execute 	this block.                                    </a:t>
            </a:r>
            <a:r>
              <a:rPr lang="en-IN" sz="3200" b="1" dirty="0" smtClean="0">
                <a:solidFill>
                  <a:srgbClr val="FFFF00"/>
                </a:solidFill>
                <a:effectLst>
                  <a:outerShdw blurRad="38100" dist="38100" dir="2700000" algn="tl">
                    <a:srgbClr val="000000">
                      <a:alpha val="43137"/>
                    </a:srgbClr>
                  </a:outerShdw>
                </a:effectLst>
              </a:rPr>
              <a:t>Contd..</a:t>
            </a:r>
            <a:endParaRPr lang="en-IN" sz="3200" b="1" dirty="0">
              <a:solidFill>
                <a:srgbClr val="FFFF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r>
              <a:rPr lang="en-IN" sz="3200" b="1" dirty="0" smtClean="0">
                <a:solidFill>
                  <a:schemeClr val="bg1"/>
                </a:solidFill>
                <a:effectLst>
                  <a:outerShdw blurRad="38100" dist="38100" dir="2700000" algn="tl">
                    <a:srgbClr val="000000">
                      <a:alpha val="43137"/>
                    </a:srgbClr>
                  </a:outerShdw>
                </a:effectLst>
              </a:rPr>
              <a:t>The </a:t>
            </a:r>
            <a:r>
              <a:rPr lang="en-IN" sz="3200" b="1" i="1" dirty="0" smtClean="0">
                <a:solidFill>
                  <a:schemeClr val="bg1"/>
                </a:solidFill>
                <a:effectLst>
                  <a:outerShdw blurRad="38100" dist="38100" dir="2700000" algn="tl">
                    <a:srgbClr val="000000">
                      <a:alpha val="43137"/>
                    </a:srgbClr>
                  </a:outerShdw>
                </a:effectLst>
              </a:rPr>
              <a:t>except</a:t>
            </a:r>
            <a:r>
              <a:rPr lang="en-IN" sz="3200" b="1" dirty="0" smtClean="0">
                <a:solidFill>
                  <a:schemeClr val="bg1"/>
                </a:solidFill>
                <a:effectLst>
                  <a:outerShdw blurRad="38100" dist="38100" dir="2700000" algn="tl">
                    <a:srgbClr val="000000">
                      <a:alpha val="43137"/>
                    </a:srgbClr>
                  </a:outerShdw>
                </a:effectLst>
              </a:rPr>
              <a:t> Clause with No Exceptions</a:t>
            </a:r>
            <a:endParaRPr lang="en-IN" sz="3200"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1428728" y="2071678"/>
            <a:ext cx="7429552" cy="4031873"/>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a:t>
            </a:r>
            <a:r>
              <a:rPr lang="en-IN" sz="3200" dirty="0" smtClean="0"/>
              <a:t> </a:t>
            </a:r>
            <a:r>
              <a:rPr lang="en-IN" sz="3200" b="1" dirty="0" smtClean="0">
                <a:solidFill>
                  <a:schemeClr val="bg1"/>
                </a:solidFill>
                <a:effectLst>
                  <a:outerShdw blurRad="38100" dist="38100" dir="2700000" algn="tl">
                    <a:srgbClr val="000000">
                      <a:alpha val="43137"/>
                    </a:srgbClr>
                  </a:outerShdw>
                </a:effectLst>
              </a:rPr>
              <a:t>This kind of a </a:t>
            </a:r>
            <a:r>
              <a:rPr lang="en-IN" sz="3200" b="1" dirty="0" smtClean="0">
                <a:solidFill>
                  <a:srgbClr val="FFFF00"/>
                </a:solidFill>
                <a:effectLst>
                  <a:outerShdw blurRad="38100" dist="38100" dir="2700000" algn="tl">
                    <a:srgbClr val="000000">
                      <a:alpha val="43137"/>
                    </a:srgbClr>
                  </a:outerShdw>
                </a:effectLst>
              </a:rPr>
              <a:t>try-except</a:t>
            </a:r>
            <a:r>
              <a:rPr lang="en-IN" sz="3200" b="1" dirty="0" smtClean="0">
                <a:solidFill>
                  <a:schemeClr val="bg1"/>
                </a:solidFill>
                <a:effectLst>
                  <a:outerShdw blurRad="38100" dist="38100" dir="2700000" algn="tl">
                    <a:srgbClr val="000000">
                      <a:alpha val="43137"/>
                    </a:srgbClr>
                  </a:outerShdw>
                </a:effectLst>
              </a:rPr>
              <a:t> statement catches all the exceptions that occur. Using this kind of try-except statement is </a:t>
            </a:r>
            <a:r>
              <a:rPr lang="en-IN" sz="3200" b="1" dirty="0" smtClean="0">
                <a:solidFill>
                  <a:srgbClr val="FFFF00"/>
                </a:solidFill>
                <a:effectLst>
                  <a:outerShdw blurRad="38100" dist="38100" dir="2700000" algn="tl">
                    <a:srgbClr val="000000">
                      <a:alpha val="43137"/>
                    </a:srgbClr>
                  </a:outerShdw>
                </a:effectLst>
              </a:rPr>
              <a:t>not considered a good programming practice</a:t>
            </a:r>
            <a:r>
              <a:rPr lang="en-IN" sz="3200" b="1" dirty="0" smtClean="0">
                <a:solidFill>
                  <a:schemeClr val="bg1"/>
                </a:solidFill>
                <a:effectLst>
                  <a:outerShdw blurRad="38100" dist="38100" dir="2700000" algn="tl">
                    <a:srgbClr val="000000">
                      <a:alpha val="43137"/>
                    </a:srgbClr>
                  </a:outerShdw>
                </a:effectLst>
              </a:rPr>
              <a:t> though, because it catches all exceptions but does not make the programmer identify the root cause of the problem that may occur.</a:t>
            </a:r>
            <a:endParaRPr lang="en-IN" sz="3200" b="1" dirty="0">
              <a:solidFill>
                <a:schemeClr val="bg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85918" y="3143248"/>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Example</a:t>
            </a:r>
            <a:endParaRPr lang="en-IN" sz="3200" b="1" dirty="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Example</a:t>
            </a:r>
            <a:endParaRPr lang="en-IN" sz="32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cstate="print"/>
          <a:srcRect l="46669" t="16602" r="16544" b="49219"/>
          <a:stretch>
            <a:fillRect/>
          </a:stretch>
        </p:blipFill>
        <p:spPr bwMode="auto">
          <a:xfrm>
            <a:off x="1285852" y="1785926"/>
            <a:ext cx="6974390" cy="3643338"/>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292893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raise statement</a:t>
            </a:r>
            <a:endParaRPr lang="en-IN" sz="3200" b="1" dirty="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raise statement</a:t>
            </a:r>
            <a:endParaRPr lang="en-IN" sz="3200" b="1" dirty="0">
              <a:effectLst>
                <a:outerShdw blurRad="38100" dist="38100" dir="2700000" algn="tl">
                  <a:srgbClr val="000000">
                    <a:alpha val="43137"/>
                  </a:srgbClr>
                </a:outerShdw>
              </a:effectLst>
            </a:endParaRPr>
          </a:p>
        </p:txBody>
      </p:sp>
      <p:sp>
        <p:nvSpPr>
          <p:cNvPr id="4" name="Rectangle 3"/>
          <p:cNvSpPr/>
          <p:nvPr/>
        </p:nvSpPr>
        <p:spPr>
          <a:xfrm>
            <a:off x="1571604" y="1500174"/>
            <a:ext cx="6858000" cy="4031873"/>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You can raise an exception in your own program by using the raise exception.</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IN" sz="2800" dirty="0" smtClean="0"/>
              <a:t>	</a:t>
            </a:r>
            <a:r>
              <a:rPr lang="en-IN" sz="2800" b="1" dirty="0" smtClean="0">
                <a:solidFill>
                  <a:schemeClr val="bg1"/>
                </a:solidFill>
                <a:effectLst>
                  <a:outerShdw blurRad="38100" dist="38100" dir="2700000" algn="tl">
                    <a:srgbClr val="000000">
                      <a:alpha val="43137"/>
                    </a:srgbClr>
                  </a:outerShdw>
                </a:effectLst>
              </a:rPr>
              <a:t>Raising an exception breaks current code execution and returns the exception back until it is handled.</a:t>
            </a:r>
          </a:p>
          <a:p>
            <a:pPr algn="just"/>
            <a:r>
              <a:rPr lang="en-IN" sz="2800" b="1" dirty="0" smtClean="0">
                <a:solidFill>
                  <a:schemeClr val="bg1"/>
                </a:solidFill>
                <a:effectLst>
                  <a:outerShdw blurRad="38100" dist="38100" dir="2700000" algn="tl">
                    <a:srgbClr val="000000">
                      <a:alpha val="43137"/>
                    </a:srgbClr>
                  </a:outerShdw>
                </a:effectLst>
              </a:rPr>
              <a:t>Syntax:</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IN" sz="3200" b="1" i="1" dirty="0" smtClean="0">
                <a:solidFill>
                  <a:srgbClr val="FFFF00"/>
                </a:solidFill>
                <a:effectLst>
                  <a:outerShdw blurRad="38100" dist="38100" dir="2700000" algn="tl">
                    <a:srgbClr val="000000">
                      <a:alpha val="43137"/>
                    </a:srgbClr>
                  </a:outerShdw>
                </a:effectLst>
              </a:rPr>
              <a:t>raise [expression1[, expression2]]</a:t>
            </a:r>
            <a:endParaRPr lang="en-IN" sz="3200" b="1" i="1" dirty="0">
              <a:solidFill>
                <a:srgbClr val="FFFF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raise  Example</a:t>
            </a:r>
            <a:endParaRPr lang="en-IN" sz="3200" b="1" dirty="0">
              <a:effectLst>
                <a:outerShdw blurRad="38100" dist="38100" dir="2700000" algn="tl">
                  <a:srgbClr val="000000">
                    <a:alpha val="43137"/>
                  </a:srgbClr>
                </a:outerShdw>
              </a:effectLst>
            </a:endParaRPr>
          </a:p>
        </p:txBody>
      </p:sp>
      <p:pic>
        <p:nvPicPr>
          <p:cNvPr id="50178" name="Picture 2"/>
          <p:cNvPicPr>
            <a:picLocks noChangeAspect="1" noChangeArrowheads="1"/>
          </p:cNvPicPr>
          <p:nvPr/>
        </p:nvPicPr>
        <p:blipFill>
          <a:blip r:embed="rId4" cstate="print"/>
          <a:srcRect l="44332" t="11719" r="13250" b="62890"/>
          <a:stretch>
            <a:fillRect/>
          </a:stretch>
        </p:blipFill>
        <p:spPr bwMode="auto">
          <a:xfrm>
            <a:off x="1142976" y="2428868"/>
            <a:ext cx="7429552" cy="250033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raise  Example</a:t>
            </a:r>
            <a:endParaRPr lang="en-IN" sz="3200" b="1" dirty="0">
              <a:effectLst>
                <a:outerShdw blurRad="38100" dist="38100" dir="2700000" algn="tl">
                  <a:srgbClr val="000000">
                    <a:alpha val="43137"/>
                  </a:srgbClr>
                </a:outerShdw>
              </a:effectLst>
            </a:endParaRPr>
          </a:p>
        </p:txBody>
      </p:sp>
      <p:pic>
        <p:nvPicPr>
          <p:cNvPr id="50178" name="Picture 2"/>
          <p:cNvPicPr>
            <a:picLocks noChangeAspect="1" noChangeArrowheads="1"/>
          </p:cNvPicPr>
          <p:nvPr/>
        </p:nvPicPr>
        <p:blipFill>
          <a:blip r:embed="rId4" cstate="print"/>
          <a:srcRect l="44332" t="11719" r="13250" b="62890"/>
          <a:stretch>
            <a:fillRect/>
          </a:stretch>
        </p:blipFill>
        <p:spPr bwMode="auto">
          <a:xfrm>
            <a:off x="1142976" y="2428868"/>
            <a:ext cx="7429552" cy="250033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C:\Users\Sainik\Desktop\Python_logo-large.png"/>
          <p:cNvPicPr>
            <a:picLocks noChangeAspect="1" noChangeArrowheads="1"/>
          </p:cNvPicPr>
          <p:nvPr/>
        </p:nvPicPr>
        <p:blipFill>
          <a:blip r:embed="rId3" cstate="print"/>
          <a:srcRect/>
          <a:stretch>
            <a:fillRect/>
          </a:stretch>
        </p:blipFill>
        <p:spPr bwMode="auto">
          <a:xfrm>
            <a:off x="2428860" y="500042"/>
            <a:ext cx="5249617" cy="3947975"/>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1428728" y="5214950"/>
            <a:ext cx="7358114" cy="1357322"/>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a:t>
            </a:r>
            <a:r>
              <a:rPr lang="en-US" sz="4000" b="1" u="sng" dirty="0" smtClean="0">
                <a:solidFill>
                  <a:srgbClr val="FFFF00"/>
                </a:solidFill>
                <a:effectLst>
                  <a:outerShdw blurRad="38100" dist="38100" dir="2700000" algn="tl">
                    <a:srgbClr val="000000">
                      <a:alpha val="43137"/>
                    </a:srgbClr>
                  </a:outerShdw>
                </a:effectLst>
              </a:rPr>
              <a:t>10 </a:t>
            </a:r>
            <a:r>
              <a:rPr lang="en-US" sz="4000" b="1" u="sng" dirty="0" smtClean="0">
                <a:solidFill>
                  <a:srgbClr val="FFFF00"/>
                </a:solidFill>
                <a:effectLst>
                  <a:outerShdw blurRad="38100" dist="38100" dir="2700000" algn="tl">
                    <a:srgbClr val="000000">
                      <a:alpha val="43137"/>
                    </a:srgbClr>
                  </a:outerShdw>
                </a:effectLst>
              </a:rPr>
              <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EXCEPTIONAL HANDLING</a:t>
            </a:r>
            <a:endParaRPr lang="en-US" sz="40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643042" y="3071810"/>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Some common exceptions</a:t>
            </a:r>
            <a:endParaRPr lang="en-IN" sz="3200" b="1" dirty="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643042"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Some common exceptions</a:t>
            </a:r>
            <a:endParaRPr lang="en-IN" sz="3200" b="1" dirty="0">
              <a:effectLst>
                <a:outerShdw blurRad="38100" dist="38100" dir="2700000" algn="tl">
                  <a:srgbClr val="000000">
                    <a:alpha val="43137"/>
                  </a:srgbClr>
                </a:outerShdw>
              </a:effectLst>
            </a:endParaRPr>
          </a:p>
        </p:txBody>
      </p:sp>
      <p:sp>
        <p:nvSpPr>
          <p:cNvPr id="4" name="Rectangle 3"/>
          <p:cNvSpPr/>
          <p:nvPr/>
        </p:nvSpPr>
        <p:spPr>
          <a:xfrm>
            <a:off x="1357290" y="1428736"/>
            <a:ext cx="7572428" cy="4401205"/>
          </a:xfrm>
          <a:prstGeom prst="rect">
            <a:avLst/>
          </a:prstGeom>
        </p:spPr>
        <p:txBody>
          <a:bodyPr wrap="square">
            <a:spAutoFit/>
          </a:bodyPr>
          <a:lstStyle/>
          <a:p>
            <a:r>
              <a:rPr lang="en-IN" sz="2800" b="1" dirty="0" err="1" smtClean="0">
                <a:solidFill>
                  <a:srgbClr val="FFFF00"/>
                </a:solidFill>
                <a:effectLst>
                  <a:outerShdw blurRad="38100" dist="38100" dir="2700000" algn="tl">
                    <a:srgbClr val="000000">
                      <a:alpha val="43137"/>
                    </a:srgbClr>
                  </a:outerShdw>
                </a:effectLst>
              </a:rPr>
              <a:t>IOError</a:t>
            </a:r>
            <a:endParaRPr lang="en-IN" sz="2800" b="1" dirty="0" smtClean="0">
              <a:solidFill>
                <a:srgbClr val="FFFF00"/>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If the file cannot be opened.</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err="1" smtClean="0">
                <a:solidFill>
                  <a:srgbClr val="FFFF00"/>
                </a:solidFill>
                <a:effectLst>
                  <a:outerShdw blurRad="38100" dist="38100" dir="2700000" algn="tl">
                    <a:srgbClr val="000000">
                      <a:alpha val="43137"/>
                    </a:srgbClr>
                  </a:outerShdw>
                </a:effectLst>
              </a:rPr>
              <a:t>ImportError</a:t>
            </a:r>
            <a:endParaRPr lang="en-IN" sz="2800" b="1" dirty="0" smtClean="0">
              <a:solidFill>
                <a:srgbClr val="FFFF00"/>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If python cannot find the module.</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err="1" smtClean="0">
                <a:solidFill>
                  <a:srgbClr val="FFFF00"/>
                </a:solidFill>
                <a:effectLst>
                  <a:outerShdw blurRad="38100" dist="38100" dir="2700000" algn="tl">
                    <a:srgbClr val="000000">
                      <a:alpha val="43137"/>
                    </a:srgbClr>
                  </a:outerShdw>
                </a:effectLst>
              </a:rPr>
              <a:t>ValueError</a:t>
            </a:r>
            <a:endParaRPr lang="en-IN" sz="2800" b="1" dirty="0" smtClean="0">
              <a:solidFill>
                <a:srgbClr val="FFFF00"/>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Raised when a built-in operation or function receives an argument that has the right type but an inappropriate value.</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643042"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Some common exceptions</a:t>
            </a:r>
            <a:endParaRPr lang="en-IN" sz="3200" b="1" dirty="0">
              <a:effectLst>
                <a:outerShdw blurRad="38100" dist="38100" dir="2700000" algn="tl">
                  <a:srgbClr val="000000">
                    <a:alpha val="43137"/>
                  </a:srgbClr>
                </a:outerShdw>
              </a:effectLst>
            </a:endParaRPr>
          </a:p>
        </p:txBody>
      </p:sp>
      <p:sp>
        <p:nvSpPr>
          <p:cNvPr id="4" name="Rectangle 3"/>
          <p:cNvSpPr/>
          <p:nvPr/>
        </p:nvSpPr>
        <p:spPr>
          <a:xfrm>
            <a:off x="1357290" y="1428736"/>
            <a:ext cx="7572428" cy="3970318"/>
          </a:xfrm>
          <a:prstGeom prst="rect">
            <a:avLst/>
          </a:prstGeom>
        </p:spPr>
        <p:txBody>
          <a:bodyPr wrap="square">
            <a:spAutoFit/>
          </a:bodyPr>
          <a:lstStyle/>
          <a:p>
            <a:endParaRPr lang="en-IN" sz="2800" b="1" dirty="0" smtClean="0">
              <a:solidFill>
                <a:schemeClr val="bg1"/>
              </a:solidFill>
              <a:effectLst>
                <a:outerShdw blurRad="38100" dist="38100" dir="2700000" algn="tl">
                  <a:srgbClr val="000000">
                    <a:alpha val="43137"/>
                  </a:srgbClr>
                </a:outerShdw>
              </a:effectLst>
            </a:endParaRPr>
          </a:p>
          <a:p>
            <a:r>
              <a:rPr lang="en-IN" sz="2800" b="1" dirty="0" err="1" smtClean="0">
                <a:solidFill>
                  <a:srgbClr val="FFFF00"/>
                </a:solidFill>
                <a:effectLst>
                  <a:outerShdw blurRad="38100" dist="38100" dir="2700000" algn="tl">
                    <a:srgbClr val="000000">
                      <a:alpha val="43137"/>
                    </a:srgbClr>
                  </a:outerShdw>
                </a:effectLst>
              </a:rPr>
              <a:t>KeyboardInterrupt</a:t>
            </a:r>
            <a:endParaRPr lang="en-IN" sz="2800" b="1" dirty="0" smtClean="0">
              <a:solidFill>
                <a:srgbClr val="FFFF00"/>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Raised when the user hits the interrupt key (normally Control-C or Delete).</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err="1" smtClean="0">
                <a:solidFill>
                  <a:srgbClr val="FFFF00"/>
                </a:solidFill>
                <a:effectLst>
                  <a:outerShdw blurRad="38100" dist="38100" dir="2700000" algn="tl">
                    <a:srgbClr val="000000">
                      <a:alpha val="43137"/>
                    </a:srgbClr>
                  </a:outerShdw>
                </a:effectLst>
              </a:rPr>
              <a:t>EOFError</a:t>
            </a:r>
            <a:endParaRPr lang="en-IN" sz="2800" b="1" dirty="0" smtClean="0">
              <a:solidFill>
                <a:srgbClr val="FFFF00"/>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Raised when one of the built-in functions (input() or </a:t>
            </a:r>
            <a:r>
              <a:rPr lang="en-IN" sz="2800" b="1" dirty="0" err="1" smtClean="0">
                <a:solidFill>
                  <a:schemeClr val="bg1"/>
                </a:solidFill>
                <a:effectLst>
                  <a:outerShdw blurRad="38100" dist="38100" dir="2700000" algn="tl">
                    <a:srgbClr val="000000">
                      <a:alpha val="43137"/>
                    </a:srgbClr>
                  </a:outerShdw>
                </a:effectLst>
              </a:rPr>
              <a:t>raw_input</a:t>
            </a:r>
            <a:r>
              <a:rPr lang="en-IN" sz="2800" b="1" dirty="0" smtClean="0">
                <a:solidFill>
                  <a:schemeClr val="bg1"/>
                </a:solidFill>
                <a:effectLst>
                  <a:outerShdw blurRad="38100" dist="38100" dir="2700000" algn="tl">
                    <a:srgbClr val="000000">
                      <a:alpha val="43137"/>
                    </a:srgbClr>
                  </a:outerShdw>
                </a:effectLst>
              </a:rPr>
              <a:t>()) hits an end-of-file condition (EOF) without reading any data</a:t>
            </a:r>
            <a:endParaRPr lang="en-IN" sz="2800" b="1" dirty="0">
              <a:solidFill>
                <a:schemeClr val="bg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1785918" y="285749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CLASS TEST</a:t>
            </a:r>
            <a:endParaRPr lang="en-IN"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1857356" y="214290"/>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CLASS TEST</a:t>
            </a:r>
            <a:endParaRPr lang="en-IN" sz="3200" b="1" dirty="0">
              <a:effectLst>
                <a:outerShdw blurRad="38100" dist="38100" dir="2700000" algn="tl">
                  <a:srgbClr val="000000">
                    <a:alpha val="43137"/>
                  </a:srgbClr>
                </a:outerShdw>
              </a:effectLst>
            </a:endParaRPr>
          </a:p>
        </p:txBody>
      </p:sp>
      <p:sp>
        <p:nvSpPr>
          <p:cNvPr id="3" name="Rectangle 2"/>
          <p:cNvSpPr/>
          <p:nvPr/>
        </p:nvSpPr>
        <p:spPr>
          <a:xfrm>
            <a:off x="1357290" y="1428736"/>
            <a:ext cx="7572428" cy="4185761"/>
          </a:xfrm>
          <a:prstGeom prst="rect">
            <a:avLst/>
          </a:prstGeom>
        </p:spPr>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Time: 40 Min			      Max Marks: 20</a:t>
            </a:r>
          </a:p>
          <a:p>
            <a:endParaRPr lang="en-IN" sz="2800" b="1" dirty="0" smtClean="0">
              <a:solidFill>
                <a:schemeClr val="bg1"/>
              </a:solidFill>
              <a:effectLst>
                <a:outerShdw blurRad="38100" dist="38100" dir="2700000" algn="tl">
                  <a:srgbClr val="000000">
                    <a:alpha val="43137"/>
                  </a:srgbClr>
                </a:outerShdw>
              </a:effectLst>
            </a:endParaRPr>
          </a:p>
          <a:p>
            <a:pPr marL="514350" indent="-514350">
              <a:buAutoNum type="arabicPeriod"/>
            </a:pPr>
            <a:r>
              <a:rPr lang="en-IN" sz="2800" b="1" dirty="0" smtClean="0">
                <a:solidFill>
                  <a:schemeClr val="bg1"/>
                </a:solidFill>
                <a:effectLst>
                  <a:outerShdw blurRad="38100" dist="38100" dir="2700000" algn="tl">
                    <a:srgbClr val="000000">
                      <a:alpha val="43137"/>
                    </a:srgbClr>
                  </a:outerShdw>
                </a:effectLst>
              </a:rPr>
              <a:t>Explain the types of errors			       05</a:t>
            </a:r>
          </a:p>
          <a:p>
            <a:pPr marL="514350" indent="-514350"/>
            <a:endParaRPr lang="en-IN" b="1" dirty="0" smtClean="0">
              <a:solidFill>
                <a:schemeClr val="bg1"/>
              </a:solidFill>
              <a:effectLst>
                <a:outerShdw blurRad="38100" dist="38100" dir="2700000" algn="tl">
                  <a:srgbClr val="000000">
                    <a:alpha val="43137"/>
                  </a:srgbClr>
                </a:outerShdw>
              </a:effectLst>
            </a:endParaRPr>
          </a:p>
          <a:p>
            <a:pPr marL="514350" indent="-514350"/>
            <a:r>
              <a:rPr lang="en-IN" sz="2800" b="1" dirty="0" smtClean="0">
                <a:solidFill>
                  <a:schemeClr val="bg1"/>
                </a:solidFill>
                <a:effectLst>
                  <a:outerShdw blurRad="38100" dist="38100" dir="2700000" algn="tl">
                    <a:srgbClr val="000000">
                      <a:alpha val="43137"/>
                    </a:srgbClr>
                  </a:outerShdw>
                </a:effectLst>
              </a:rPr>
              <a:t>2.   What is an exception? Explain in detail          05</a:t>
            </a:r>
          </a:p>
          <a:p>
            <a:pPr marL="514350" indent="-514350"/>
            <a:endParaRPr lang="en-IN" sz="2400" b="1" dirty="0" smtClean="0">
              <a:solidFill>
                <a:schemeClr val="bg1"/>
              </a:solidFill>
              <a:effectLst>
                <a:outerShdw blurRad="38100" dist="38100" dir="2700000" algn="tl">
                  <a:srgbClr val="000000">
                    <a:alpha val="43137"/>
                  </a:srgbClr>
                </a:outerShdw>
              </a:effectLst>
            </a:endParaRPr>
          </a:p>
          <a:p>
            <a:pPr marL="514350" indent="-514350"/>
            <a:r>
              <a:rPr lang="en-IN" sz="2800" b="1" dirty="0" smtClean="0">
                <a:solidFill>
                  <a:schemeClr val="bg1"/>
                </a:solidFill>
                <a:effectLst>
                  <a:outerShdw blurRad="38100" dist="38100" dir="2700000" algn="tl">
                    <a:srgbClr val="000000">
                      <a:alpha val="43137"/>
                    </a:srgbClr>
                  </a:outerShdw>
                </a:effectLst>
              </a:rPr>
              <a:t>3.   What is raise? explain in detail 		       05</a:t>
            </a:r>
          </a:p>
          <a:p>
            <a:pPr marL="514350" indent="-514350">
              <a:buAutoNum type="arabicPeriod"/>
            </a:pPr>
            <a:endParaRPr lang="en-IN" sz="2800" b="1" dirty="0" smtClean="0">
              <a:solidFill>
                <a:schemeClr val="bg1"/>
              </a:solidFill>
              <a:effectLst>
                <a:outerShdw blurRad="38100" dist="38100" dir="2700000" algn="tl">
                  <a:srgbClr val="000000">
                    <a:alpha val="43137"/>
                  </a:srgbClr>
                </a:outerShdw>
              </a:effectLst>
            </a:endParaRPr>
          </a:p>
          <a:p>
            <a:pPr marL="514350" indent="-514350" algn="just"/>
            <a:r>
              <a:rPr lang="en-IN" sz="2800" b="1" dirty="0" smtClean="0">
                <a:solidFill>
                  <a:schemeClr val="bg1"/>
                </a:solidFill>
                <a:effectLst>
                  <a:outerShdw blurRad="38100" dist="38100" dir="2700000" algn="tl">
                    <a:srgbClr val="000000">
                      <a:alpha val="43137"/>
                    </a:srgbClr>
                  </a:outerShdw>
                </a:effectLst>
              </a:rPr>
              <a:t>4. Explain some of the common built in exceptions provided in python		       05</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480" y="3000372"/>
            <a:ext cx="6643734" cy="1143008"/>
          </a:xfrm>
        </p:spPr>
        <p:txBody>
          <a:bodyPr>
            <a:normAutofit/>
          </a:bodyPr>
          <a:lstStyle/>
          <a:p>
            <a:pPr marL="514350" indent="-514350" algn="ctr"/>
            <a:r>
              <a:rPr lang="en-US"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Thank You</a:t>
            </a:r>
            <a:endParaRPr lang="en-IN"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71604" y="222195"/>
            <a:ext cx="7115196" cy="706475"/>
          </a:xfrm>
        </p:spPr>
        <p:style>
          <a:lnRef idx="0">
            <a:schemeClr val="accent3"/>
          </a:lnRef>
          <a:fillRef idx="3">
            <a:schemeClr val="accent3"/>
          </a:fillRef>
          <a:effectRef idx="3">
            <a:schemeClr val="accent3"/>
          </a:effectRef>
          <a:fontRef idx="minor">
            <a:schemeClr val="lt1"/>
          </a:fontRef>
        </p:style>
        <p:txBody>
          <a:bodyPr/>
          <a:lstStyle/>
          <a:p>
            <a:pPr algn="ctr" eaLnBrk="1" hangingPunct="1"/>
            <a:r>
              <a:rPr lang="en-US" b="1" dirty="0" smtClean="0">
                <a:solidFill>
                  <a:schemeClr val="bg1"/>
                </a:solidFill>
              </a:rPr>
              <a:t>ERRORS</a:t>
            </a:r>
          </a:p>
        </p:txBody>
      </p:sp>
      <p:sp>
        <p:nvSpPr>
          <p:cNvPr id="75779" name="Rectangle 3"/>
          <p:cNvSpPr>
            <a:spLocks noGrp="1" noChangeArrowheads="1"/>
          </p:cNvSpPr>
          <p:nvPr>
            <p:ph idx="1"/>
          </p:nvPr>
        </p:nvSpPr>
        <p:spPr>
          <a:xfrm>
            <a:off x="1357290" y="1857364"/>
            <a:ext cx="7500990" cy="4500594"/>
          </a:xfrm>
        </p:spPr>
        <p:txBody>
          <a:bodyPr>
            <a:noAutofit/>
          </a:bodyPr>
          <a:lstStyle/>
          <a:p>
            <a:pPr marL="0" indent="0" algn="just">
              <a:lnSpc>
                <a:spcPct val="90000"/>
              </a:lnSpc>
              <a:buNone/>
            </a:pPr>
            <a:r>
              <a:rPr lang="en-IN" sz="3200" b="1" dirty="0" smtClean="0">
                <a:effectLst>
                  <a:outerShdw blurRad="38100" dist="38100" dir="2700000" algn="tl">
                    <a:srgbClr val="000000">
                      <a:alpha val="43137"/>
                    </a:srgbClr>
                  </a:outerShdw>
                </a:effectLst>
              </a:rPr>
              <a:t>		Error is a abnormal condition whenever it occurs execution of the program is stopped.</a:t>
            </a:r>
          </a:p>
          <a:p>
            <a:pPr marL="0" indent="0" algn="just">
              <a:lnSpc>
                <a:spcPct val="90000"/>
              </a:lnSpc>
              <a:buNone/>
            </a:pPr>
            <a:endParaRPr lang="en-IN" sz="3200" b="1" dirty="0" smtClean="0">
              <a:effectLst>
                <a:outerShdw blurRad="38100" dist="38100" dir="2700000" algn="tl">
                  <a:srgbClr val="000000">
                    <a:alpha val="43137"/>
                  </a:srgbClr>
                </a:outerShdw>
              </a:effectLst>
            </a:endParaRPr>
          </a:p>
          <a:p>
            <a:pPr marL="0" indent="0" algn="just">
              <a:lnSpc>
                <a:spcPct val="90000"/>
              </a:lnSpc>
              <a:buNone/>
            </a:pPr>
            <a:r>
              <a:rPr lang="en-IN" sz="3200" b="1" dirty="0" smtClean="0">
                <a:effectLst>
                  <a:outerShdw blurRad="38100" dist="38100" dir="2700000" algn="tl">
                    <a:srgbClr val="000000">
                      <a:alpha val="43137"/>
                    </a:srgbClr>
                  </a:outerShdw>
                </a:effectLst>
              </a:rPr>
              <a:t>	An error is a term used to describe any issue that arises unexpectedly that cause a computer to not function properly. Computers can encounter either software errors or hardware errors.</a:t>
            </a:r>
            <a:endParaRPr lang="en-US" sz="3200" b="1" dirty="0" smtClean="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71604" y="222195"/>
            <a:ext cx="7115196" cy="706475"/>
          </a:xfrm>
        </p:spPr>
        <p:style>
          <a:lnRef idx="0">
            <a:schemeClr val="accent3"/>
          </a:lnRef>
          <a:fillRef idx="3">
            <a:schemeClr val="accent3"/>
          </a:fillRef>
          <a:effectRef idx="3">
            <a:schemeClr val="accent3"/>
          </a:effectRef>
          <a:fontRef idx="minor">
            <a:schemeClr val="lt1"/>
          </a:fontRef>
        </p:style>
        <p:txBody>
          <a:bodyPr/>
          <a:lstStyle/>
          <a:p>
            <a:pPr algn="ctr" eaLnBrk="1" hangingPunct="1"/>
            <a:r>
              <a:rPr lang="en-US" b="1" dirty="0" smtClean="0">
                <a:solidFill>
                  <a:schemeClr val="bg1"/>
                </a:solidFill>
              </a:rPr>
              <a:t>ERRORS</a:t>
            </a:r>
          </a:p>
        </p:txBody>
      </p:sp>
      <p:sp>
        <p:nvSpPr>
          <p:cNvPr id="75779" name="Rectangle 3"/>
          <p:cNvSpPr>
            <a:spLocks noGrp="1" noChangeArrowheads="1"/>
          </p:cNvSpPr>
          <p:nvPr>
            <p:ph idx="1"/>
          </p:nvPr>
        </p:nvSpPr>
        <p:spPr>
          <a:xfrm>
            <a:off x="457200" y="1443835"/>
            <a:ext cx="8229600" cy="556405"/>
          </a:xfrm>
        </p:spPr>
        <p:txBody>
          <a:bodyPr>
            <a:noAutofit/>
          </a:bodyPr>
          <a:lstStyle/>
          <a:p>
            <a:pPr marL="1009650" lvl="1" indent="-609600" algn="just">
              <a:lnSpc>
                <a:spcPct val="90000"/>
              </a:lnSpc>
              <a:buNone/>
            </a:pPr>
            <a:r>
              <a:rPr lang="en-IN" b="1" dirty="0" smtClean="0">
                <a:effectLst>
                  <a:outerShdw blurRad="38100" dist="38100" dir="2700000" algn="tl">
                    <a:srgbClr val="000000">
                      <a:alpha val="43137"/>
                    </a:srgbClr>
                  </a:outerShdw>
                </a:effectLst>
              </a:rPr>
              <a:t>Errors are mainly classified into following types. </a:t>
            </a:r>
          </a:p>
          <a:p>
            <a:pPr marL="609600" indent="-609600" algn="just">
              <a:lnSpc>
                <a:spcPct val="90000"/>
              </a:lnSpc>
            </a:pPr>
            <a:r>
              <a:rPr lang="en-US" dirty="0" smtClean="0">
                <a:solidFill>
                  <a:schemeClr val="bg1"/>
                </a:solidFill>
              </a:rPr>
              <a:t>	</a:t>
            </a:r>
            <a:endParaRPr lang="en-US" b="1" dirty="0" smtClean="0">
              <a:solidFill>
                <a:schemeClr val="bg1"/>
              </a:solidFill>
            </a:endParaRPr>
          </a:p>
        </p:txBody>
      </p:sp>
      <p:sp>
        <p:nvSpPr>
          <p:cNvPr id="5" name="Rectangle 2"/>
          <p:cNvSpPr txBox="1">
            <a:spLocks noChangeArrowheads="1"/>
          </p:cNvSpPr>
          <p:nvPr/>
        </p:nvSpPr>
        <p:spPr>
          <a:xfrm>
            <a:off x="2143108" y="2285992"/>
            <a:ext cx="5143536" cy="70647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1. Syntax Errors</a:t>
            </a:r>
          </a:p>
        </p:txBody>
      </p:sp>
      <p:sp>
        <p:nvSpPr>
          <p:cNvPr id="6" name="Rectangle 2"/>
          <p:cNvSpPr txBox="1">
            <a:spLocks noChangeArrowheads="1"/>
          </p:cNvSpPr>
          <p:nvPr/>
        </p:nvSpPr>
        <p:spPr>
          <a:xfrm>
            <a:off x="2123728" y="2996952"/>
            <a:ext cx="5143536" cy="70647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spcBef>
                <a:spcPct val="0"/>
              </a:spcBef>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2. </a:t>
            </a:r>
            <a:r>
              <a:rPr lang="en-US" sz="3200" b="1" dirty="0" smtClean="0">
                <a:solidFill>
                  <a:schemeClr val="bg1"/>
                </a:solidFill>
              </a:rPr>
              <a:t>Semantic Errors</a:t>
            </a:r>
          </a:p>
        </p:txBody>
      </p:sp>
      <p:sp>
        <p:nvSpPr>
          <p:cNvPr id="8" name="Rectangle 2"/>
          <p:cNvSpPr txBox="1">
            <a:spLocks noChangeArrowheads="1"/>
          </p:cNvSpPr>
          <p:nvPr/>
        </p:nvSpPr>
        <p:spPr>
          <a:xfrm>
            <a:off x="2123728" y="3645024"/>
            <a:ext cx="5143536"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3. </a:t>
            </a:r>
            <a:r>
              <a:rPr lang="en-US" sz="3200" b="1" dirty="0" smtClean="0">
                <a:solidFill>
                  <a:schemeClr val="bg1"/>
                </a:solidFill>
              </a:rPr>
              <a:t>Run Time Errors.</a:t>
            </a:r>
          </a:p>
        </p:txBody>
      </p:sp>
      <p:sp>
        <p:nvSpPr>
          <p:cNvPr id="9" name="Rectangle 2"/>
          <p:cNvSpPr txBox="1">
            <a:spLocks noChangeArrowheads="1"/>
          </p:cNvSpPr>
          <p:nvPr/>
        </p:nvSpPr>
        <p:spPr>
          <a:xfrm>
            <a:off x="2123728" y="4365104"/>
            <a:ext cx="5143536" cy="706475"/>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0" lvl="2">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4. </a:t>
            </a:r>
            <a:r>
              <a:rPr lang="en-US" sz="3200" b="1" dirty="0" smtClean="0">
                <a:solidFill>
                  <a:schemeClr val="bg1"/>
                </a:solidFill>
              </a:rPr>
              <a:t>Logical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1357290" y="2071678"/>
            <a:ext cx="7329510" cy="3714776"/>
          </a:xfrm>
        </p:spPr>
        <p:txBody>
          <a:bodyPr>
            <a:normAutofit lnSpcReduction="10000"/>
          </a:bodyPr>
          <a:lstStyle/>
          <a:p>
            <a:pPr marL="0" indent="0" algn="just" eaLnBrk="1" hangingPunct="1">
              <a:lnSpc>
                <a:spcPct val="90000"/>
              </a:lnSpc>
              <a:buFontTx/>
              <a:buNone/>
            </a:pPr>
            <a:r>
              <a:rPr lang="en-US" sz="3200" b="1" dirty="0" smtClean="0">
                <a:effectLst>
                  <a:outerShdw blurRad="38100" dist="38100" dir="2700000" algn="tl">
                    <a:srgbClr val="000000">
                      <a:alpha val="43137"/>
                    </a:srgbClr>
                  </a:outerShdw>
                </a:effectLst>
              </a:rPr>
              <a:t>		Syntax errors refer to formal rules governing the construction of valid statements in a language.</a:t>
            </a:r>
          </a:p>
          <a:p>
            <a:pPr marL="0" indent="0" algn="just" eaLnBrk="1" hangingPunct="1">
              <a:lnSpc>
                <a:spcPct val="90000"/>
              </a:lnSpc>
              <a:buFontTx/>
              <a:buNone/>
            </a:pPr>
            <a:endParaRPr lang="en-US" sz="3200" b="1" dirty="0" smtClean="0">
              <a:effectLst>
                <a:outerShdw blurRad="38100" dist="38100" dir="2700000" algn="tl">
                  <a:srgbClr val="000000">
                    <a:alpha val="43137"/>
                  </a:srgbClr>
                </a:outerShdw>
              </a:effectLst>
            </a:endParaRPr>
          </a:p>
          <a:p>
            <a:pPr marL="0" indent="0" algn="just" eaLnBrk="1" hangingPunct="1">
              <a:lnSpc>
                <a:spcPct val="90000"/>
              </a:lnSpc>
              <a:buFontTx/>
              <a:buNone/>
            </a:pPr>
            <a:r>
              <a:rPr lang="en-US" sz="3200" b="1" dirty="0" smtClean="0">
                <a:effectLst>
                  <a:outerShdw blurRad="38100" dist="38100" dir="2700000" algn="tl">
                    <a:srgbClr val="000000">
                      <a:alpha val="43137"/>
                    </a:srgbClr>
                  </a:outerShdw>
                </a:effectLst>
              </a:rPr>
              <a:t>		Syntax errors occur when rules of a programming language are misused i.e., when a grammatical  rule of the language is violated.</a:t>
            </a:r>
          </a:p>
        </p:txBody>
      </p:sp>
      <p:sp>
        <p:nvSpPr>
          <p:cNvPr id="5" name="Rectangle 2"/>
          <p:cNvSpPr txBox="1">
            <a:spLocks noChangeArrowheads="1"/>
          </p:cNvSpPr>
          <p:nvPr/>
        </p:nvSpPr>
        <p:spPr>
          <a:xfrm>
            <a:off x="1500166" y="500042"/>
            <a:ext cx="6929486" cy="70647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1. Syntax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1071538" y="1443835"/>
            <a:ext cx="7615262" cy="3699677"/>
          </a:xfrm>
        </p:spPr>
        <p:txBody>
          <a:bodyPr>
            <a:noAutofit/>
          </a:bodyPr>
          <a:lstStyle/>
          <a:p>
            <a:pPr eaLnBrk="1" hangingPunct="1">
              <a:buNone/>
            </a:pPr>
            <a:r>
              <a:rPr lang="en-US" sz="3200" b="1" dirty="0" smtClean="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For instance in the following program segment,</a:t>
            </a:r>
          </a:p>
          <a:p>
            <a:pPr eaLnBrk="1" hangingPunct="1">
              <a:buFontTx/>
              <a:buNone/>
            </a:pPr>
            <a:r>
              <a:rPr lang="en-US" sz="3200" b="1" dirty="0" smtClean="0">
                <a:effectLst>
                  <a:outerShdw blurRad="38100" dist="38100" dir="2700000" algn="tl">
                    <a:srgbClr val="000000">
                      <a:alpha val="43137"/>
                    </a:srgbClr>
                  </a:outerShdw>
                </a:effectLst>
              </a:rPr>
              <a:t>	def main()</a:t>
            </a:r>
          </a:p>
          <a:p>
            <a:pPr eaLnBrk="1" hangingPunct="1">
              <a:buFontTx/>
              <a:buNone/>
            </a:pPr>
            <a:r>
              <a:rPr lang="en-US" sz="3200" b="1" dirty="0" smtClean="0">
                <a:effectLst>
                  <a:outerShdw blurRad="38100" dist="38100" dir="2700000" algn="tl">
                    <a:srgbClr val="000000">
                      <a:alpha val="43137"/>
                    </a:srgbClr>
                  </a:outerShdw>
                </a:effectLst>
              </a:rPr>
              <a:t>	 	a=10</a:t>
            </a:r>
          </a:p>
          <a:p>
            <a:pPr eaLnBrk="1" hangingPunct="1">
              <a:buFontTx/>
              <a:buNone/>
            </a:pPr>
            <a:r>
              <a:rPr lang="en-US" sz="3200" b="1" dirty="0" smtClean="0">
                <a:effectLst>
                  <a:outerShdw blurRad="38100" dist="38100" dir="2700000" algn="tl">
                    <a:srgbClr val="000000">
                      <a:alpha val="43137"/>
                    </a:srgbClr>
                  </a:outerShdw>
                </a:effectLst>
              </a:rPr>
              <a:t>		b=3</a:t>
            </a:r>
          </a:p>
          <a:p>
            <a:pPr eaLnBrk="1" hangingPunct="1">
              <a:buFontTx/>
              <a:buNone/>
            </a:pPr>
            <a:r>
              <a:rPr lang="en-US" sz="3200" b="1" dirty="0" smtClean="0">
                <a:effectLst>
                  <a:outerShdw blurRad="38100" dist="38100" dir="2700000" algn="tl">
                    <a:srgbClr val="000000">
                      <a:alpha val="43137"/>
                    </a:srgbClr>
                  </a:outerShdw>
                </a:effectLst>
              </a:rPr>
              <a:t>		print(“ Sum is “,</a:t>
            </a:r>
            <a:r>
              <a:rPr lang="en-US" sz="3200" b="1" dirty="0" err="1" smtClean="0">
                <a:effectLst>
                  <a:outerShdw blurRad="38100" dist="38100" dir="2700000" algn="tl">
                    <a:srgbClr val="000000">
                      <a:alpha val="43137"/>
                    </a:srgbClr>
                  </a:outerShdw>
                </a:effectLst>
              </a:rPr>
              <a:t>a+b</a:t>
            </a:r>
            <a:endParaRPr lang="en-US" sz="3200" b="1" dirty="0" smtClean="0">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1500166" y="500042"/>
            <a:ext cx="6929486" cy="70647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1. Syntax Errors</a:t>
            </a:r>
          </a:p>
        </p:txBody>
      </p:sp>
      <p:sp>
        <p:nvSpPr>
          <p:cNvPr id="6" name="Rectangle 2"/>
          <p:cNvSpPr txBox="1">
            <a:spLocks noChangeArrowheads="1"/>
          </p:cNvSpPr>
          <p:nvPr/>
        </p:nvSpPr>
        <p:spPr>
          <a:xfrm>
            <a:off x="4786314" y="2571744"/>
            <a:ext cx="3500462" cy="70647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bg1"/>
                </a:solidFill>
              </a:rPr>
              <a:t>: (Colon) Missing </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Left Arrow 6"/>
          <p:cNvSpPr/>
          <p:nvPr/>
        </p:nvSpPr>
        <p:spPr>
          <a:xfrm>
            <a:off x="3357554" y="2714620"/>
            <a:ext cx="1285884" cy="428628"/>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8" name="Rectangle 2"/>
          <p:cNvSpPr txBox="1">
            <a:spLocks noChangeArrowheads="1"/>
          </p:cNvSpPr>
          <p:nvPr/>
        </p:nvSpPr>
        <p:spPr>
          <a:xfrm>
            <a:off x="4786314" y="5580045"/>
            <a:ext cx="3500462" cy="70647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bg1"/>
                </a:solidFill>
              </a:rPr>
              <a:t>) Missing </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Up Arrow 8"/>
          <p:cNvSpPr/>
          <p:nvPr/>
        </p:nvSpPr>
        <p:spPr>
          <a:xfrm>
            <a:off x="5286380" y="4714884"/>
            <a:ext cx="500066" cy="785818"/>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1428728" y="1443835"/>
            <a:ext cx="7258072" cy="5056999"/>
          </a:xfrm>
        </p:spPr>
        <p:txBody>
          <a:bodyPr>
            <a:noAutofit/>
          </a:bodyPr>
          <a:lstStyle/>
          <a:p>
            <a:pPr algn="just" eaLnBrk="1" hangingPunct="1">
              <a:lnSpc>
                <a:spcPct val="90000"/>
              </a:lnSpc>
              <a:buNone/>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Semantics error </a:t>
            </a:r>
            <a:r>
              <a:rPr lang="en-US" sz="3200" b="1" dirty="0" smtClean="0">
                <a:solidFill>
                  <a:schemeClr val="bg1"/>
                </a:solidFill>
                <a:effectLst>
                  <a:outerShdw blurRad="38100" dist="38100" dir="2700000" algn="tl">
                    <a:srgbClr val="000000">
                      <a:alpha val="43137"/>
                    </a:srgbClr>
                  </a:outerShdw>
                </a:effectLst>
              </a:rPr>
              <a:t>occur when statements are not meaningful </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Semantics</a:t>
            </a:r>
            <a:r>
              <a:rPr lang="en-US" sz="3200" b="1" dirty="0" smtClean="0">
                <a:solidFill>
                  <a:schemeClr val="bg1"/>
                </a:solidFill>
                <a:effectLst>
                  <a:outerShdw blurRad="38100" dist="38100" dir="2700000" algn="tl">
                    <a:srgbClr val="000000">
                      <a:alpha val="43137"/>
                    </a:srgbClr>
                  </a:outerShdw>
                </a:effectLst>
              </a:rPr>
              <a:t> refers to the set of rules which give the meaning of the statement.</a:t>
            </a:r>
          </a:p>
          <a:p>
            <a:pPr eaLnBrk="1" hangingPunct="1">
              <a:lnSpc>
                <a:spcPct val="90000"/>
              </a:lnSpc>
              <a:buFontTx/>
              <a:buNone/>
            </a:pPr>
            <a:r>
              <a:rPr lang="en-US" sz="3200" b="1" dirty="0" smtClean="0">
                <a:solidFill>
                  <a:srgbClr val="FFFF00"/>
                </a:solidFill>
                <a:effectLst>
                  <a:outerShdw blurRad="38100" dist="38100" dir="2700000" algn="tl">
                    <a:srgbClr val="000000">
                      <a:alpha val="43137"/>
                    </a:srgbClr>
                  </a:outerShdw>
                </a:effectLst>
              </a:rPr>
              <a:t>For example,</a:t>
            </a:r>
          </a:p>
          <a:p>
            <a:pPr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Rama plays Guitar</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This statement is syntactically and semantically correct and it has some meaning.</a:t>
            </a:r>
          </a:p>
        </p:txBody>
      </p:sp>
      <p:sp>
        <p:nvSpPr>
          <p:cNvPr id="5" name="Rectangle 2"/>
          <p:cNvSpPr txBox="1">
            <a:spLocks noChangeArrowheads="1"/>
          </p:cNvSpPr>
          <p:nvPr/>
        </p:nvSpPr>
        <p:spPr>
          <a:xfrm>
            <a:off x="1428728" y="428604"/>
            <a:ext cx="6715172" cy="70647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a:spcBef>
                <a:spcPct val="0"/>
              </a:spcBef>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2. </a:t>
            </a:r>
            <a:r>
              <a:rPr lang="en-US" sz="3200" b="1" dirty="0" smtClean="0">
                <a:solidFill>
                  <a:schemeClr val="bg1"/>
                </a:solidFill>
              </a:rPr>
              <a:t>Semantic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1428728" y="1443835"/>
            <a:ext cx="7258072" cy="4771247"/>
          </a:xfrm>
        </p:spPr>
        <p:txBody>
          <a:bodyPr>
            <a:noAutofit/>
          </a:bodyPr>
          <a:lstStyle/>
          <a:p>
            <a:pPr algn="just" eaLnBrk="1" hangingPunct="1">
              <a:lnSpc>
                <a:spcPct val="90000"/>
              </a:lnSpc>
              <a:buFontTx/>
              <a:buNone/>
            </a:pPr>
            <a:r>
              <a:rPr lang="en-US" b="1" dirty="0" smtClean="0">
                <a:effectLst>
                  <a:outerShdw blurRad="38100" dist="38100" dir="2700000" algn="tl">
                    <a:srgbClr val="000000">
                      <a:alpha val="43137"/>
                    </a:srgbClr>
                  </a:outerShdw>
                </a:effectLst>
              </a:rPr>
              <a:t>See the following statement,</a:t>
            </a:r>
          </a:p>
          <a:p>
            <a:pPr algn="just" eaLnBrk="1" hangingPunct="1">
              <a:lnSpc>
                <a:spcPct val="90000"/>
              </a:lnSpc>
              <a:buFontTx/>
              <a:buNone/>
            </a:pPr>
            <a:r>
              <a:rPr lang="en-US" b="1" dirty="0" smtClean="0">
                <a:effectLst>
                  <a:outerShdw blurRad="38100" dist="38100" dir="2700000" algn="tl">
                    <a:srgbClr val="000000">
                      <a:alpha val="43137"/>
                    </a:srgbClr>
                  </a:outerShdw>
                </a:effectLst>
              </a:rPr>
              <a:t>Guitar plays Rama</a:t>
            </a:r>
          </a:p>
          <a:p>
            <a:pPr algn="just" eaLnBrk="1" hangingPunct="1">
              <a:lnSpc>
                <a:spcPct val="90000"/>
              </a:lnSpc>
              <a:buFontTx/>
              <a:buNone/>
            </a:pPr>
            <a:r>
              <a:rPr lang="en-US" b="1" dirty="0" smtClean="0">
                <a:effectLst>
                  <a:outerShdw blurRad="38100" dist="38100" dir="2700000" algn="tl">
                    <a:srgbClr val="000000">
                      <a:alpha val="43137"/>
                    </a:srgbClr>
                  </a:outerShdw>
                </a:effectLst>
              </a:rPr>
              <a:t>	is syntactically correct (syntax is correct) but semantically incorrect. Similarly, there are semantics rules of programming language, violation of which results in </a:t>
            </a:r>
            <a:r>
              <a:rPr lang="en-US" b="1" dirty="0" err="1" smtClean="0">
                <a:effectLst>
                  <a:outerShdw blurRad="38100" dist="38100" dir="2700000" algn="tl">
                    <a:srgbClr val="000000">
                      <a:alpha val="43137"/>
                    </a:srgbClr>
                  </a:outerShdw>
                </a:effectLst>
              </a:rPr>
              <a:t>semantical</a:t>
            </a:r>
            <a:r>
              <a:rPr lang="en-US" b="1" dirty="0" smtClean="0">
                <a:effectLst>
                  <a:outerShdw blurRad="38100" dist="38100" dir="2700000" algn="tl">
                    <a:srgbClr val="000000">
                      <a:alpha val="43137"/>
                    </a:srgbClr>
                  </a:outerShdw>
                </a:effectLst>
              </a:rPr>
              <a:t> errors.</a:t>
            </a:r>
          </a:p>
          <a:p>
            <a:pPr algn="just" eaLnBrk="1" hangingPunct="1">
              <a:lnSpc>
                <a:spcPct val="90000"/>
              </a:lnSpc>
              <a:buFontTx/>
              <a:buNone/>
            </a:pPr>
            <a:r>
              <a:rPr lang="en-US" b="1" dirty="0" smtClean="0">
                <a:effectLst>
                  <a:outerShdw blurRad="38100" dist="38100" dir="2700000" algn="tl">
                    <a:srgbClr val="000000">
                      <a:alpha val="43137"/>
                    </a:srgbClr>
                  </a:outerShdw>
                </a:effectLst>
              </a:rPr>
              <a:t>				X * Y = Z</a:t>
            </a:r>
          </a:p>
          <a:p>
            <a:pPr algn="just" eaLnBrk="1" hangingPunct="1">
              <a:lnSpc>
                <a:spcPct val="90000"/>
              </a:lnSpc>
              <a:buFontTx/>
              <a:buNone/>
            </a:pPr>
            <a:r>
              <a:rPr lang="en-US" b="1" dirty="0" smtClean="0">
                <a:effectLst>
                  <a:outerShdw blurRad="38100" dist="38100" dir="2700000" algn="tl">
                    <a:srgbClr val="000000">
                      <a:alpha val="43137"/>
                    </a:srgbClr>
                  </a:outerShdw>
                </a:effectLst>
              </a:rPr>
              <a:t>	will result in </a:t>
            </a:r>
            <a:r>
              <a:rPr lang="en-US" b="1" dirty="0" err="1" smtClean="0">
                <a:effectLst>
                  <a:outerShdw blurRad="38100" dist="38100" dir="2700000" algn="tl">
                    <a:srgbClr val="000000">
                      <a:alpha val="43137"/>
                    </a:srgbClr>
                  </a:outerShdw>
                </a:effectLst>
              </a:rPr>
              <a:t>semantical</a:t>
            </a:r>
            <a:r>
              <a:rPr lang="en-US" b="1" dirty="0" smtClean="0">
                <a:effectLst>
                  <a:outerShdw blurRad="38100" dist="38100" dir="2700000" algn="tl">
                    <a:srgbClr val="000000">
                      <a:alpha val="43137"/>
                    </a:srgbClr>
                  </a:outerShdw>
                </a:effectLst>
              </a:rPr>
              <a:t> error as an expression can not come on the left side of an assignment statement.</a:t>
            </a:r>
          </a:p>
        </p:txBody>
      </p:sp>
      <p:sp>
        <p:nvSpPr>
          <p:cNvPr id="5" name="Rectangle 2"/>
          <p:cNvSpPr txBox="1">
            <a:spLocks noChangeArrowheads="1"/>
          </p:cNvSpPr>
          <p:nvPr/>
        </p:nvSpPr>
        <p:spPr>
          <a:xfrm>
            <a:off x="1285852" y="285728"/>
            <a:ext cx="6858048" cy="70647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a:spcBef>
                <a:spcPct val="0"/>
              </a:spcBef>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2. </a:t>
            </a:r>
            <a:r>
              <a:rPr lang="en-US" sz="3200" b="1" dirty="0" smtClean="0">
                <a:solidFill>
                  <a:schemeClr val="bg1"/>
                </a:solidFill>
              </a:rPr>
              <a:t>Semantic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8614</TotalTime>
  <Words>369</Words>
  <Application>Microsoft Office PowerPoint</Application>
  <PresentationFormat>On-screen Show (4:3)</PresentationFormat>
  <Paragraphs>133</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CHAPTER 10  EXCEPTIONAL HANDLING</vt:lpstr>
      <vt:lpstr>Unit 2:</vt:lpstr>
      <vt:lpstr>CHAPTER 10  EXCEPTIONAL HANDLING</vt:lpstr>
      <vt:lpstr>ERRORS</vt:lpstr>
      <vt:lpstr>ERRORS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HM</cp:lastModifiedBy>
  <cp:revision>860</cp:revision>
  <dcterms:created xsi:type="dcterms:W3CDTF">2013-08-21T19:17:07Z</dcterms:created>
  <dcterms:modified xsi:type="dcterms:W3CDTF">2020-10-22T03:29:10Z</dcterms:modified>
</cp:coreProperties>
</file>